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obster" pitchFamily="2" charset="77"/>
      <p:regular r:id="rId23"/>
    </p:embeddedFont>
    <p:embeddedFont>
      <p:font typeface="Lora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>
      <p:cViewPr varScale="1">
        <p:scale>
          <a:sx n="105" d="100"/>
          <a:sy n="105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d87dd45e9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relation - </a:t>
            </a:r>
            <a:endParaRPr/>
          </a:p>
        </p:txBody>
      </p:sp>
      <p:sp>
        <p:nvSpPr>
          <p:cNvPr id="123" name="Google Shape;123;g29d87dd45e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c662b6b9d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29c662b6b9d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c662b6b9d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29c662b6b9d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d9e216f3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9d9e216f3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d9e216f3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29d9e216f3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d9e216f3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9d9e216f3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9c662b6b9d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29c662b6b9d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dataset is fictional but is not random. It is simulated based on real-life collective data from multiple sources.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also treat the null data with average values or random values based on unique categories. The test scores are factored based on different categories.</a:t>
            </a:r>
            <a:endParaRPr/>
          </a:p>
        </p:txBody>
      </p:sp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c662b6b9d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29c662b6b9d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c67a421d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29c67a421d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d87dd45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g29d87dd45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d87dd45e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29d87dd45e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d87dd45e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9d87dd45e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slow" p14:dur="2500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1250" y="353775"/>
            <a:ext cx="2115400" cy="21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415661" y="659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Project -1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Student Test Scores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415650" y="3643158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200" b="1">
                <a:solidFill>
                  <a:schemeClr val="accent2"/>
                </a:solidFill>
                <a:latin typeface="Lora"/>
                <a:ea typeface="Lora"/>
                <a:cs typeface="Lora"/>
                <a:sym typeface="Lora"/>
              </a:rPr>
              <a:t>Presenters: Tanner Blattner, Long Le, Cindy Reynoso, Brandon Nicholson</a:t>
            </a:r>
            <a:endParaRPr sz="3200" b="1">
              <a:solidFill>
                <a:schemeClr val="accent2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901" y="4267751"/>
            <a:ext cx="1991775" cy="238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But students’ background only has a minimal impact…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0.74.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Almost no difference between students coming to school by private transportation and by school bus.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27" name="Google Shape;127;p23"/>
          <p:cNvSpPr txBox="1"/>
          <p:nvPr/>
        </p:nvSpPr>
        <p:spPr>
          <a:xfrm>
            <a:off x="556050" y="6250450"/>
            <a:ext cx="5931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4850" y="1825613"/>
            <a:ext cx="3067050" cy="429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75275" y="3145550"/>
            <a:ext cx="5416801" cy="371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Student - Parent Marital Status Relation to Test Scores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838200" y="1825500"/>
            <a:ext cx="59334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228600" lvl="0" indent="-21145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Majority of students have married Parents. Minority of students have a widowed parent.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21145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How did the tests compare across groups?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1" indent="-2114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Means varied at most by .7%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1" indent="-2114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Medians were identical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1" indent="-21145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4736"/>
              <a:buFont typeface="Lora"/>
              <a:buChar char="○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IQRs were virtually identical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21145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50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ANOVA test revealed a P Value of .169…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228600" lvl="0" indent="-5080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16666"/>
              <a:buNone/>
            </a:pP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2525" y="1554175"/>
            <a:ext cx="4676325" cy="108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7925" y="2812300"/>
            <a:ext cx="3825524" cy="38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>
            <a:spLocks noGrp="1"/>
          </p:cNvSpPr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xfrm>
            <a:off x="208300" y="882225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visualizations and statistical analysis prove that test scores improve as parent education level increases.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1.45e-197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(basically zero)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6200" y="1641950"/>
            <a:ext cx="7610625" cy="513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>
            <a:spLocks noGrp="1"/>
          </p:cNvSpPr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50" name="Google Shape;150;p26"/>
          <p:cNvSpPr txBox="1">
            <a:spLocks noGrp="1"/>
          </p:cNvSpPr>
          <p:nvPr>
            <p:ph type="body" idx="1"/>
          </p:nvPr>
        </p:nvSpPr>
        <p:spPr>
          <a:xfrm>
            <a:off x="189725" y="869950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bachelor’s degree is the most common education for the students’ parents, making up 24% of the data.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Parents are more likely to have a master’s degree than only high school and some high school combined.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7663" y="2755488"/>
            <a:ext cx="701992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838200" y="-1250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How Does Parent Education Affect Test Scores?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57" name="Google Shape;157;p27"/>
          <p:cNvSpPr txBox="1">
            <a:spLocks noGrp="1"/>
          </p:cNvSpPr>
          <p:nvPr>
            <p:ph type="body" idx="1"/>
          </p:nvPr>
        </p:nvSpPr>
        <p:spPr>
          <a:xfrm>
            <a:off x="208300" y="882225"/>
            <a:ext cx="11616300" cy="52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average test score for students whose parents only have some high school is 63.8% while the average for those with a master’s degree is 74.8%.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difference is 11%.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525" y="1937950"/>
            <a:ext cx="6599775" cy="480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Conclusion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838200" y="1271875"/>
            <a:ext cx="10674300" cy="4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strike="sng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Hypothesis: </a:t>
            </a:r>
            <a:r>
              <a:rPr lang="en-US" strike="sng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has no effect on academic performance.</a:t>
            </a:r>
            <a:endParaRPr strike="sngStrike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Alternative Hypothesis: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positively affects academic performance.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From our analysis, we can confidently say that students’ nutrition and parents’ education background are the most impactful factors to academic results.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838200" y="1287150"/>
            <a:ext cx="10515600" cy="48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5500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Questions?</a:t>
            </a:r>
            <a:endParaRPr sz="4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Hypothesis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838200" y="1143000"/>
            <a:ext cx="10515600" cy="50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Hypothesis: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has no effect on academic performance.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Alternative Hypothesis: </a:t>
            </a: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favorable student environment positively affects academic performance.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1278" y="3336325"/>
            <a:ext cx="6260723" cy="352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36325"/>
            <a:ext cx="5931274" cy="352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Disclaimers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838200" y="1862000"/>
            <a:ext cx="51441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Dataset is entirely fictional but also not random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Null values were filled with averages of the data </a:t>
            </a:r>
            <a:r>
              <a:rPr lang="en-US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OR</a:t>
            </a: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they were randomly assigned based on unique values.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600" y="1764688"/>
            <a:ext cx="5524500" cy="43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Definitions of a favorable environment (from more to less)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1113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7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 Education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Master’s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Bachelor’s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Associate’s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 College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High School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 High School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Parent Marital Status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Married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Single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Divorced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Widowed 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Practice Sport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 Regularly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Sometimes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Never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Lunch Type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 Standard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Free/Reduced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Test Prep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Completed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Not Completed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Transportation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Private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 School Bus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Weekly Study Hours: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&gt; 10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5-10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&lt;5</a:t>
            </a:r>
            <a:endParaRPr sz="3350" u="sng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83582"/>
              <a:buNone/>
            </a:pPr>
            <a:r>
              <a:rPr lang="en-US" sz="3350" b="1" u="sng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Number of Siblings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: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1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2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3 </a:t>
            </a:r>
            <a:r>
              <a:rPr lang="en-US" sz="335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-&gt; </a:t>
            </a:r>
            <a:r>
              <a:rPr lang="en-US" sz="33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…</a:t>
            </a:r>
            <a:endParaRPr sz="33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00000"/>
              <a:buNone/>
            </a:pPr>
            <a:r>
              <a:rPr lang="en-US" sz="16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* Favorability is not based on fact but rather upon consensus of our group.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1082025" y="2150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Weekly study hours affects students average score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51300" y="1972150"/>
            <a:ext cx="5612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 that studies 10 hrs or more weekly are more likely to have a passing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This students are also more likely to have the highest average scores.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There are students that study less than 10 hrs. that have passing scores/ high average scores, but it's more likely for a student to perform better when they study for 10 hrs.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b="1">
              <a:solidFill>
                <a:schemeClr val="dk1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9275" y="1690825"/>
            <a:ext cx="5808876" cy="41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      Studying 10 hrs. and playing sports 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71523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 Pie Chart shows only students that studies 10 hrs or more weekly.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More than half of this students play sports.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35.6% of students play regularly and 49.2% plays sometimes. The last 15.2% don’t play sports.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 conclusion playing sports have a positive effect on students performance.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0550" y="2015575"/>
            <a:ext cx="3751400" cy="393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902675" y="2286000"/>
            <a:ext cx="4366200" cy="38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220" y="1515775"/>
            <a:ext cx="7933555" cy="518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Lunch quality is an interesting determinant to students’ average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Free/reduced lunch vs. standard lunch.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Average score of 61.92 vs. 71.48: a grade different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1651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p-value is 0.00, so it is statistically significant. I can 100% confidently say that lunch quality and average score are correlated.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4263" y="1690813"/>
            <a:ext cx="2867025" cy="42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B9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0" y="190075"/>
            <a:ext cx="121920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solidFill>
                  <a:schemeClr val="accent4"/>
                </a:solidFill>
                <a:latin typeface="Lobster"/>
                <a:ea typeface="Lobster"/>
                <a:cs typeface="Lobster"/>
                <a:sym typeface="Lobster"/>
              </a:rPr>
              <a:t>  How does lunch quality affect student academic performance?</a:t>
            </a:r>
            <a:endParaRPr>
              <a:solidFill>
                <a:schemeClr val="accent4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586950" y="1825625"/>
            <a:ext cx="7681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Why does lunch type correlate to average score?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○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Students’ concentration/health.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 study in 2017 has shown that healthier school lunches are correlated to test score.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■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It is due to nutritional quality of the meals would affect the students’ concentration in classes. </a:t>
            </a:r>
            <a:endParaRPr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685800" lvl="1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Lora"/>
              <a:buChar char="○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Students’ background. 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Students having free/reduced lunch tends to come from economically difficult families.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1143000" lvl="2" indent="-2286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■"/>
            </a:pPr>
            <a:r>
              <a:rPr lang="en-US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They do not have as good academic environment as others.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19" name="Google Shape;119;p22"/>
          <p:cNvSpPr txBox="1"/>
          <p:nvPr/>
        </p:nvSpPr>
        <p:spPr>
          <a:xfrm>
            <a:off x="556050" y="6250450"/>
            <a:ext cx="5931300" cy="10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55600" lvl="0" indent="-127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100"/>
              <a:t>Anderson, M., Gallagher, J., &amp; Ritchie, E. R. (2017). </a:t>
            </a:r>
            <a:r>
              <a:rPr lang="en-US" sz="1100" i="1"/>
              <a:t>School Lunch Quality and Academic Performance</a:t>
            </a:r>
            <a:r>
              <a:rPr lang="en-US" sz="1100"/>
              <a:t>. https://doi.org/10.3386/w23218 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8750" y="1825625"/>
            <a:ext cx="3923251" cy="220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831</Words>
  <Application>Microsoft Macintosh PowerPoint</Application>
  <PresentationFormat>Widescreen</PresentationFormat>
  <Paragraphs>82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Lora</vt:lpstr>
      <vt:lpstr>Lobster</vt:lpstr>
      <vt:lpstr>Simple Dark</vt:lpstr>
      <vt:lpstr>Project -1  Student Test Scores</vt:lpstr>
      <vt:lpstr>Hypothesis</vt:lpstr>
      <vt:lpstr>Disclaimers</vt:lpstr>
      <vt:lpstr>Definitions of a favorable environment (from more to less)</vt:lpstr>
      <vt:lpstr>Weekly study hours affects students average score</vt:lpstr>
      <vt:lpstr>        Studying 10 hrs. and playing sports </vt:lpstr>
      <vt:lpstr>  How does lunch quality affect student academic performance?</vt:lpstr>
      <vt:lpstr>  How does lunch quality affect student academic performance?</vt:lpstr>
      <vt:lpstr>  How does lunch quality affect student academic performance?</vt:lpstr>
      <vt:lpstr>  But students’ background only has a minimal impact…</vt:lpstr>
      <vt:lpstr>Student - Parent Marital Status Relation to Test Scores</vt:lpstr>
      <vt:lpstr>How Does Parent Education Affect Test Scores?</vt:lpstr>
      <vt:lpstr>How Does Parent Education Affect Test Scores?</vt:lpstr>
      <vt:lpstr>How Does Parent Education Affect Test Scores?</vt:lpstr>
      <vt:lpstr>Conclusion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-1  Student Test Scores</dc:title>
  <cp:lastModifiedBy>Cindy Reynoso</cp:lastModifiedBy>
  <cp:revision>1</cp:revision>
  <dcterms:modified xsi:type="dcterms:W3CDTF">2023-11-21T03:58:31Z</dcterms:modified>
</cp:coreProperties>
</file>